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58" r:id="rId4"/>
    <p:sldId id="268" r:id="rId5"/>
    <p:sldId id="269" r:id="rId6"/>
    <p:sldId id="270" r:id="rId7"/>
    <p:sldId id="271" r:id="rId8"/>
    <p:sldId id="272" r:id="rId9"/>
    <p:sldId id="273" r:id="rId10"/>
    <p:sldId id="274" r:id="rId11"/>
    <p:sldId id="275" r:id="rId1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1EE547-4E30-4BDC-A34C-852FF07FD6D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FA843D6-AC11-4D17-97DB-1081F1D9C3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AB865E-FA05-4589-AEAB-46CC421014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63B222E-645A-4026-A801-D37CC95C0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76DB19B-91E5-459E-BDD1-C484FA8BF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082823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374D449-35CA-4FDB-A31A-F437A0EE1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40DDEBF-7B01-4920-B766-0D87114B10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8F1399-8D82-42B1-8A3E-6E172F1240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B2BFDD6-BA88-4788-AB90-0F33298B0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F08A628-BAB9-4A7C-A3CD-B3EE67A251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2032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97B08FB-5E62-4F82-A6C9-AAB4ABD7CF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9824A2-38B5-4612-B1A5-18813936E2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78C753B-935A-4E45-9B91-96DA6482F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F14EA8-F4DD-41F1-BDB8-D278F1B8CF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9C65CE-1360-44EE-BACA-698E7D6C3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347629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C52B67-4194-439E-A0AF-FD0B539E7A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5EB3B5F-63D3-4DEE-969E-5A345056A9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BF724EB-AEF3-4BF6-984F-28C953649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E796D7A-0AB8-40C9-A117-64EE077E8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026EA5A-5898-40FD-8FCD-D633C233A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5923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625E3F-DC59-49F2-BCBB-70FC156C31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985CDDA-EC3E-435B-A865-9C891AD71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A85452-468B-408B-9801-3C9009490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97EB124-B23F-46F5-81B7-0F40F1EE6F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AE0CF79-32DA-4004-B831-DE7BB0C80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8051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70681B-C0CF-450A-951A-56797169B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BD7AD47-D187-44C1-995D-6AD7077E14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FDD015C-FE4E-423F-9836-7E4FF4D455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0E5A385-A1DD-405D-9EA1-148C17C11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DBFAE33-1E7E-4A67-A520-C0383EBEF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B7794D9-9476-469E-AF06-FFAE684E2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34944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EF2E4E-6A1B-4ADB-9A9C-51A7DBB097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7D5F68B-08B8-4CA4-B753-966996830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7B5FB5-48FE-488A-A669-03A1F9C6DB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0174259-267A-4407-A297-E8B1C483A17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2F5876B7-DB9B-4675-AA85-C600DC0E58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0F6D7B6-BDB8-4A0A-884A-C9EFBBA20F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63B5467-97FF-464E-B044-3CB00ACEA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AD50B7E2-85CB-462B-9933-2DD083000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6825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BEB7E4D-FC7E-4AA2-BE63-40D2E83FF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5BE1F7A3-1DB0-4D28-9460-1603539A4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50B4BDB9-173B-43FC-9EAC-31F72EB20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0BFE9C98-26D7-428C-97AF-BCD2B629E9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8526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43CF2700-674B-4481-9CBB-16B415452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87C1A87-4D3C-4FAA-BE1F-4857ED8247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DDA92FB-721D-4480-8718-BF8210CFC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97598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D4845-33C1-49ED-9832-C6BF563E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77E2EB3-54CC-4950-A37A-822594E72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8517532-AE84-48BA-B2DA-CD57979C7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D86222-A2D1-47EA-BEB2-B51F878AD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FF1736-F624-436A-941D-F0AE328602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A729908-B7A7-4F1D-BB68-4ED3E0AD1A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32992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86724D-8F3C-41F4-AA2A-1C0B5F352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36F6CA4-FFF2-4C90-9A79-B499D34588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0F4B9D3-5CA0-4B44-ABBA-E0F13211A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8C2A86A-39E6-4BBB-9E3D-9DE4EA1856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790CBF7-7293-4B8D-9471-6568E67F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2E8A6C7-B17D-49B0-9F09-AD4CF9632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380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6000" b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D992BEB-3E96-414B-A737-FFB751D562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670E5D-B44E-45A7-B3CE-28655E8B80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F16A37B-3241-4C9B-9436-13851F0114B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20A047-CB5B-49ED-BEF5-BD2D86652FDC}" type="datetimeFigureOut">
              <a:rPr lang="es-MX" smtClean="0"/>
              <a:t>18/08/2021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A3BFDC8-9B22-414E-AC3C-1B668C2C00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6CDB8C4-37F6-4E7E-8ADE-EDE4AAA391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89A048-FB91-43D7-9921-523C436411F3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15413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8" TargetMode="External"/><Relationship Id="rId7" Type="http://schemas.openxmlformats.org/officeDocument/2006/relationships/slide" Target="slide2.xml"/><Relationship Id="rId2" Type="http://schemas.openxmlformats.org/officeDocument/2006/relationships/hyperlink" Target="file:///D:\Materias_carrera\6to-semestre\Hidraulica%20e%20hidrolog&#237;a\Hidraulica\Temas\Tema%208\Tema%208%20-%20Relaci&#243;n%20lluvia%20-%20escurrimiento.doc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hyperlink" Target="file:///D:\Materias_carrera\6to-semestre\Hidraulica%20e%20hidrolog&#237;a\Hidraulica\Temas\Tema%208\Tema%208%20-%20Material%20extra" TargetMode="External"/><Relationship Id="rId4" Type="http://schemas.openxmlformats.org/officeDocument/2006/relationships/hyperlink" Target="file:///D:\Materias_carrera\6to-semestre\Hidraulica%20e%20hidrolog&#237;a\Hidraulica\Ejercicios\Tema%208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file:///D:\Materias_carrera\6to-semestre\Hidraulica%20e%20hidrolog&#237;a\Hidraulica\Temas\Tema%209\Investigacion%20-%20tema%209%20-%20Estudios%20topo%20hidraulicos.docx" TargetMode="Externa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8.xml"/><Relationship Id="rId3" Type="http://schemas.openxmlformats.org/officeDocument/2006/relationships/slide" Target="slide3.xml"/><Relationship Id="rId7" Type="http://schemas.openxmlformats.org/officeDocument/2006/relationships/slide" Target="slide7.xml"/><Relationship Id="rId12" Type="http://schemas.openxmlformats.org/officeDocument/2006/relationships/hyperlink" Target="file:///D:\Materias_carrera\6to-semestre\Hidraulica%20e%20hidrolog&#237;a\Hidraulica\Extras" TargetMode="External"/><Relationship Id="rId2" Type="http://schemas.openxmlformats.org/officeDocument/2006/relationships/hyperlink" Target="file:///D:\Materias_carrera\6to-semestre\Hidraulica%20e%20hidrolog&#237;a\Hidraulica\Temas\Temario%20de%20Hidraulica%20e%20Hidrologia.doc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6.xml"/><Relationship Id="rId11" Type="http://schemas.openxmlformats.org/officeDocument/2006/relationships/slide" Target="slide11.xml"/><Relationship Id="rId5" Type="http://schemas.openxmlformats.org/officeDocument/2006/relationships/slide" Target="slide5.xml"/><Relationship Id="rId10" Type="http://schemas.openxmlformats.org/officeDocument/2006/relationships/slide" Target="slide10.xml"/><Relationship Id="rId4" Type="http://schemas.openxmlformats.org/officeDocument/2006/relationships/slide" Target="slide4.xml"/><Relationship Id="rId9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1" TargetMode="External"/><Relationship Id="rId2" Type="http://schemas.openxmlformats.org/officeDocument/2006/relationships/hyperlink" Target="file:///D:\Materias_carrera\6to-semestre\Hidraulica%20e%20hidrolog&#237;a\Hidraulica\Temas\Tema%201\Tema%201-Propiedades%20de%20los%20l&#237;quidos.doc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5.jpg"/><Relationship Id="rId4" Type="http://schemas.openxmlformats.org/officeDocument/2006/relationships/hyperlink" Target="file:///D:\Materias_carrera\6to-semestre\Hidraulica%20e%20hidrolog&#237;a\Hidraulica\Ejercicios\Tema%201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2" TargetMode="External"/><Relationship Id="rId2" Type="http://schemas.openxmlformats.org/officeDocument/2006/relationships/hyperlink" Target="file:///D:\Materias_carrera\6to-semestre\Hidraulica%20e%20hidrolog&#237;a\Hidraulica\Temas\Tema%202\Tema%202-Hidrost&#225;tica.docx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5.jpg"/><Relationship Id="rId4" Type="http://schemas.openxmlformats.org/officeDocument/2006/relationships/hyperlink" Target="file:///D:\Materias_carrera\6to-semestre\Hidraulica%20e%20hidrolog&#237;a\Hidraulica\Ejercicios\Tema%202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3" TargetMode="External"/><Relationship Id="rId7" Type="http://schemas.openxmlformats.org/officeDocument/2006/relationships/slide" Target="slide2.xml"/><Relationship Id="rId2" Type="http://schemas.openxmlformats.org/officeDocument/2006/relationships/hyperlink" Target="file:///D:\Materias_carrera\6to-semestre\Hidraulica%20e%20hidrolog&#237;a\Hidraulica\Temas\Tema%203\Tema%203%20-%20Principios%20Basicos%20de%20Hidraulica.doc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hyperlink" Target="file:///D:\Materias_carrera\6to-semestre\Hidraulica%20e%20hidrolog&#237;a\Hidraulica\Temas\Tema%203\Tema%203%20-%20Material%20extra" TargetMode="External"/><Relationship Id="rId4" Type="http://schemas.openxmlformats.org/officeDocument/2006/relationships/hyperlink" Target="file:///D:\Materias_carrera\6to-semestre\Hidraulica%20e%20hidrolog&#237;a\Hidraulica\Ejercicios\Tema%203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4" TargetMode="External"/><Relationship Id="rId7" Type="http://schemas.openxmlformats.org/officeDocument/2006/relationships/slide" Target="slide2.xml"/><Relationship Id="rId2" Type="http://schemas.openxmlformats.org/officeDocument/2006/relationships/hyperlink" Target="file:///D:\Materias_carrera\6to-semestre\Hidraulica%20e%20hidrolog&#237;a\Hidraulica\Temas\Tema%204\Tema%204%20-%20Nociones%20de%20Hidraulica%20de%20Canales.docx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5" Type="http://schemas.openxmlformats.org/officeDocument/2006/relationships/hyperlink" Target="file:///D:\Materias_carrera\6to-semestre\Hidraulica%20e%20hidrolog&#237;a\Hidraulica\Temas\Tema%204\Tema%204%20-%20Material%20extra" TargetMode="External"/><Relationship Id="rId4" Type="http://schemas.openxmlformats.org/officeDocument/2006/relationships/hyperlink" Target="file:///D:\Materias_carrera\6to-semestre\Hidraulica%20e%20hidrolog&#237;a\Hidraulica\Ejercicios\Tema%204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hyperlink" Target="file:///D:\Materias_carrera\6to-semestre\Hidraulica%20e%20hidrolog&#237;a\Hidraulica\Temas\Tema%205\Tema%205%20-%20Aspectos%20Generales%20de%20Hidrologia.doc" TargetMode="Externa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rcicios\Tema%206" TargetMode="External"/><Relationship Id="rId2" Type="http://schemas.openxmlformats.org/officeDocument/2006/relationships/hyperlink" Target="file:///D:\Materias_carrera\6to-semestre\Hidraulica%20e%20hidrolog&#237;a\Hidraulica\Temas\Tema%206\Tema%206%20-%20Cuenca%20Hidrologica.docx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5.jpg"/><Relationship Id="rId4" Type="http://schemas.openxmlformats.org/officeDocument/2006/relationships/hyperlink" Target="file:///D:\Materias_carrera\6to-semestre\Hidraulica%20e%20hidrolog&#237;a\Hidraulica\Temas\Tema%206\Tema%206%20-%20Material%20extra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file:///D:\Materias_carrera\6to-semestre\Hidraulica%20e%20hidrolog&#237;a\Hidraulica\Ejemplos\Tema%207" TargetMode="External"/><Relationship Id="rId2" Type="http://schemas.openxmlformats.org/officeDocument/2006/relationships/hyperlink" Target="file:///D:\Materias_carrera\6to-semestre\Hidraulica%20e%20hidrolog&#237;a\Hidraulica\Temas\Tema%207\Tema%207%20-%20Componentes%20del%20Ciclo%20Hidrologico.doc" TargetMode="External"/><Relationship Id="rId1" Type="http://schemas.openxmlformats.org/officeDocument/2006/relationships/slideLayout" Target="../slideLayouts/slideLayout2.xml"/><Relationship Id="rId6" Type="http://schemas.openxmlformats.org/officeDocument/2006/relationships/slide" Target="slide2.xml"/><Relationship Id="rId5" Type="http://schemas.openxmlformats.org/officeDocument/2006/relationships/image" Target="../media/image5.jpg"/><Relationship Id="rId4" Type="http://schemas.openxmlformats.org/officeDocument/2006/relationships/hyperlink" Target="file:///D:\Materias_carrera\6to-semestre\Hidraulica%20e%20hidrolog&#237;a\Hidraulica\Ejercicios\Tema%207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F96BE1-4794-40A7-831F-4A5823EF72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2545" y="3079312"/>
            <a:ext cx="9144000" cy="1173163"/>
          </a:xfrm>
        </p:spPr>
        <p:txBody>
          <a:bodyPr/>
          <a:lstStyle/>
          <a:p>
            <a:r>
              <a:rPr lang="es-ES" b="1" dirty="0">
                <a:solidFill>
                  <a:schemeClr val="bg1">
                    <a:lumMod val="95000"/>
                  </a:schemeClr>
                </a:solidFill>
              </a:rPr>
              <a:t>HIDRÁULICA E HIDROLOGÍA</a:t>
            </a:r>
            <a:endParaRPr lang="es-MX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EE109C0-D1D4-46E3-9F8D-529F985B7C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9890" y="5181456"/>
            <a:ext cx="5227782" cy="618980"/>
          </a:xfrm>
        </p:spPr>
        <p:txBody>
          <a:bodyPr>
            <a:normAutofit/>
          </a:bodyPr>
          <a:lstStyle/>
          <a:p>
            <a:r>
              <a:rPr lang="es-ES" sz="2800" u="sng" dirty="0">
                <a:solidFill>
                  <a:schemeClr val="bg1">
                    <a:lumMod val="95000"/>
                  </a:schemeClr>
                </a:solidFill>
              </a:rPr>
              <a:t>Villalpando Mota Sinai</a:t>
            </a:r>
            <a:endParaRPr lang="es-MX" sz="2800" u="sng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07C3B15F-FD4C-4AED-A1C8-E0F961D054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92847" y="9668"/>
            <a:ext cx="1799153" cy="2160000"/>
          </a:xfrm>
          <a:prstGeom prst="rect">
            <a:avLst/>
          </a:prstGeom>
        </p:spPr>
      </p:pic>
      <p:pic>
        <p:nvPicPr>
          <p:cNvPr id="8" name="Gráfico 7">
            <a:extLst>
              <a:ext uri="{FF2B5EF4-FFF2-40B4-BE49-F238E27FC236}">
                <a16:creationId xmlns:a16="http://schemas.microsoft.com/office/drawing/2014/main" id="{79CF32FF-0828-4B9C-AF9C-70FF7A909D9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0" y="0"/>
            <a:ext cx="1921669" cy="2160000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C124866B-914A-4980-A783-4BEEEA73A07B}"/>
              </a:ext>
            </a:extLst>
          </p:cNvPr>
          <p:cNvSpPr txBox="1">
            <a:spLocks/>
          </p:cNvSpPr>
          <p:nvPr/>
        </p:nvSpPr>
        <p:spPr>
          <a:xfrm>
            <a:off x="1987711" y="996505"/>
            <a:ext cx="8493668" cy="117316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77500" lnSpcReduction="2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b="1" dirty="0">
                <a:solidFill>
                  <a:schemeClr val="bg1">
                    <a:lumMod val="95000"/>
                  </a:schemeClr>
                </a:solidFill>
              </a:rPr>
              <a:t>Universidad Nacional Autónoma de México</a:t>
            </a:r>
          </a:p>
        </p:txBody>
      </p:sp>
      <p:sp>
        <p:nvSpPr>
          <p:cNvPr id="11" name="Título 1">
            <a:extLst>
              <a:ext uri="{FF2B5EF4-FFF2-40B4-BE49-F238E27FC236}">
                <a16:creationId xmlns:a16="http://schemas.microsoft.com/office/drawing/2014/main" id="{4F3EA132-8B2B-4082-8502-626F2DFE2A7F}"/>
              </a:ext>
            </a:extLst>
          </p:cNvPr>
          <p:cNvSpPr txBox="1">
            <a:spLocks/>
          </p:cNvSpPr>
          <p:nvPr/>
        </p:nvSpPr>
        <p:spPr>
          <a:xfrm>
            <a:off x="1899179" y="2160000"/>
            <a:ext cx="8493668" cy="78516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sz="4400" b="1" dirty="0">
                <a:solidFill>
                  <a:schemeClr val="bg1">
                    <a:lumMod val="95000"/>
                  </a:schemeClr>
                </a:solidFill>
              </a:rPr>
              <a:t>Facultad de Ingeniería</a:t>
            </a:r>
          </a:p>
        </p:txBody>
      </p:sp>
    </p:spTree>
    <p:extLst>
      <p:ext uri="{BB962C8B-B14F-4D97-AF65-F5344CB8AC3E}">
        <p14:creationId xmlns:p14="http://schemas.microsoft.com/office/powerpoint/2010/main" val="38117878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6918" y="433969"/>
            <a:ext cx="11353800" cy="1325563"/>
          </a:xfrm>
        </p:spPr>
        <p:txBody>
          <a:bodyPr>
            <a:noAutofit/>
          </a:bodyPr>
          <a:lstStyle/>
          <a:p>
            <a:pPr lvl="1" algn="ctr">
              <a:buSzPct val="75000"/>
            </a:pPr>
            <a:r>
              <a:rPr lang="es-ES" sz="4800" dirty="0">
                <a:solidFill>
                  <a:schemeClr val="bg1">
                    <a:lumMod val="95000"/>
                  </a:schemeClr>
                </a:solidFill>
              </a:rPr>
              <a:t>Tema 8.- Relación lluvia – escurrimiento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418" y="2092039"/>
            <a:ext cx="10515600" cy="3869480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Material extra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2544ED42-48BA-4B11-A1C9-5F9BC4BCEDBA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46892BEE-ED24-46B4-AA45-8B5E1C66A493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41B81F21-390B-4C75-96F0-844EBB9B08D1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7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F37E4941-9AFF-4F55-9B69-0B32B4800DFF}"/>
              </a:ext>
            </a:extLst>
          </p:cNvPr>
          <p:cNvCxnSpPr/>
          <p:nvPr/>
        </p:nvCxnSpPr>
        <p:spPr>
          <a:xfrm>
            <a:off x="835891" y="1751678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88765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700" y="97271"/>
            <a:ext cx="11150600" cy="1325563"/>
          </a:xfrm>
        </p:spPr>
        <p:txBody>
          <a:bodyPr>
            <a:noAutofit/>
          </a:bodyPr>
          <a:lstStyle/>
          <a:p>
            <a:pPr lvl="1" algn="ctr">
              <a:buSzPct val="75000"/>
            </a:pPr>
            <a:r>
              <a:rPr lang="es-ES" sz="4800" dirty="0">
                <a:solidFill>
                  <a:schemeClr val="bg1">
                    <a:lumMod val="95000"/>
                  </a:schemeClr>
                </a:solidFill>
              </a:rPr>
              <a:t>Tema 9.- Estudios topo - hidráulicos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4091" y="3299836"/>
            <a:ext cx="10515600" cy="900545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Investigación</a:t>
            </a:r>
            <a:endParaRPr lang="es-ES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E7248DD7-787B-4138-B83E-088C413B4DF2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F4ABC9FD-4019-456A-9476-4BA04167078E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C8E33C64-947A-466F-8842-7521220D539C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2ED7C499-0636-4EEF-BA6C-09541F107683}"/>
              </a:ext>
            </a:extLst>
          </p:cNvPr>
          <p:cNvCxnSpPr/>
          <p:nvPr/>
        </p:nvCxnSpPr>
        <p:spPr>
          <a:xfrm>
            <a:off x="835891" y="1280615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9074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74D892-92C2-4B83-9AAE-1E02FB58D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8000" b="1" dirty="0">
                <a:solidFill>
                  <a:schemeClr val="bg1">
                    <a:lumMod val="95000"/>
                  </a:schemeClr>
                </a:solidFill>
              </a:rPr>
              <a:t>Inicio</a:t>
            </a:r>
            <a:endParaRPr lang="es-MX" sz="8000" b="1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67E9225-ADFC-433D-BCA9-6CE0628813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SzPct val="75000"/>
              <a:buFont typeface="Wingdings" panose="05000000000000000000" pitchFamily="2" charset="2"/>
              <a:buChar char="§"/>
            </a:pPr>
            <a:r>
              <a:rPr lang="es-ES" sz="3600" dirty="0">
                <a:solidFill>
                  <a:schemeClr val="bg1">
                    <a:lumMod val="95000"/>
                  </a:schemeClr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Temario</a:t>
            </a:r>
            <a:endParaRPr lang="es-ES" sz="3600" dirty="0">
              <a:solidFill>
                <a:schemeClr val="bg1">
                  <a:lumMod val="95000"/>
                </a:schemeClr>
              </a:solidFill>
              <a:hlinkClick r:id="rId3" action="ppaction://hlinksldjump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1.- Propiedades de los líquidos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2.- Hidrostática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3.- Principios básicos de la hidráulica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4 .- Nociones de hidráulica de canales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5.- Aspectos generales de la hidrología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8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6.- Cuenca hidrológica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9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7.- Componentes del ciclo hidrológico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8.- </a:t>
            </a:r>
            <a:r>
              <a:rPr lang="es-ES" sz="3200" dirty="0" err="1">
                <a:solidFill>
                  <a:schemeClr val="bg1">
                    <a:lumMod val="95000"/>
                  </a:schemeClr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Relacion</a:t>
            </a: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10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lluvia – escurrimiento</a:t>
            </a:r>
            <a:endParaRPr lang="es-ES" sz="3200" dirty="0">
              <a:solidFill>
                <a:schemeClr val="bg1">
                  <a:lumMod val="95000"/>
                </a:schemeClr>
              </a:solidFill>
            </a:endParaRPr>
          </a:p>
          <a:p>
            <a:pPr lvl="1">
              <a:buSzPct val="75000"/>
              <a:buFont typeface="Wingdings" panose="05000000000000000000" pitchFamily="2" charset="2"/>
              <a:buChar char="§"/>
            </a:pPr>
            <a:r>
              <a:rPr lang="es-ES" sz="3200" dirty="0">
                <a:solidFill>
                  <a:schemeClr val="bg1">
                    <a:lumMod val="95000"/>
                  </a:schemeClr>
                </a:solidFill>
                <a:hlinkClick r:id="rId11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Tema 9.- Estudios topo – hidráulicos</a:t>
            </a:r>
            <a:endParaRPr lang="es-MX" sz="3200" dirty="0">
              <a:solidFill>
                <a:schemeClr val="bg1">
                  <a:lumMod val="95000"/>
                </a:schemeClr>
              </a:solidFill>
            </a:endParaRPr>
          </a:p>
          <a:p>
            <a:pPr>
              <a:buSzPct val="75000"/>
              <a:buFont typeface="Wingdings" panose="05000000000000000000" pitchFamily="2" charset="2"/>
              <a:buChar char="§"/>
            </a:pPr>
            <a:r>
              <a:rPr lang="es-MX" sz="3600" dirty="0">
                <a:solidFill>
                  <a:schemeClr val="bg1"/>
                </a:solidFill>
                <a:hlinkClick r:id="rId1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Extras</a:t>
            </a:r>
            <a:endParaRPr lang="es-MX" sz="3600" dirty="0">
              <a:solidFill>
                <a:schemeClr val="bg1"/>
              </a:solidFill>
            </a:endParaRPr>
          </a:p>
        </p:txBody>
      </p: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BA75F837-5243-4F06-911A-0B8424A671AD}"/>
              </a:ext>
            </a:extLst>
          </p:cNvPr>
          <p:cNvCxnSpPr/>
          <p:nvPr/>
        </p:nvCxnSpPr>
        <p:spPr>
          <a:xfrm>
            <a:off x="1440873" y="1502288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20288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0872" y="365125"/>
            <a:ext cx="9912927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s-ES" sz="5400" b="1" dirty="0">
                <a:solidFill>
                  <a:schemeClr val="bg1">
                    <a:lumMod val="95000"/>
                  </a:schemeClr>
                </a:solidFill>
              </a:rPr>
              <a:t>Tema 1.- Propiedades de los líquidos</a:t>
            </a:r>
            <a:endParaRPr lang="es-MX" sz="54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4546"/>
            <a:ext cx="10515600" cy="2766290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12" name="Grupo 11">
            <a:extLst>
              <a:ext uri="{FF2B5EF4-FFF2-40B4-BE49-F238E27FC236}">
                <a16:creationId xmlns:a16="http://schemas.microsoft.com/office/drawing/2014/main" id="{B9F3CB94-9E9C-4ABA-A11E-A52F0617361E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10" name="Lágrima 9">
              <a:extLst>
                <a:ext uri="{FF2B5EF4-FFF2-40B4-BE49-F238E27FC236}">
                  <a16:creationId xmlns:a16="http://schemas.microsoft.com/office/drawing/2014/main" id="{7D456D2E-B72D-46F4-B2ED-C36B624A21EA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554EE5C1-0DDB-44B3-B811-2E9FF7F176EE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6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16" name="Conector recto 15">
            <a:extLst>
              <a:ext uri="{FF2B5EF4-FFF2-40B4-BE49-F238E27FC236}">
                <a16:creationId xmlns:a16="http://schemas.microsoft.com/office/drawing/2014/main" id="{1614B650-B702-4DD1-8A17-2B3F328620B1}"/>
              </a:ext>
            </a:extLst>
          </p:cNvPr>
          <p:cNvCxnSpPr/>
          <p:nvPr/>
        </p:nvCxnSpPr>
        <p:spPr>
          <a:xfrm>
            <a:off x="1440873" y="1502288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43952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s-ES" sz="6600" b="1" dirty="0">
                <a:solidFill>
                  <a:schemeClr val="bg1">
                    <a:lumMod val="95000"/>
                  </a:schemeClr>
                </a:solidFill>
              </a:rPr>
              <a:t>Tema 2.- Hidrostática</a:t>
            </a:r>
            <a:endParaRPr lang="es-MX" sz="66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4546"/>
            <a:ext cx="10515600" cy="2766290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6F6CBACD-C9A2-4E52-98CE-8CAB46F775AD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C5E31974-8336-4C5B-9189-0053E898448F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5FEE0BF2-2A12-47BE-8AC1-888DAD144B36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6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B2198D0C-9A15-4EC2-B46C-AA4532FB2B50}"/>
              </a:ext>
            </a:extLst>
          </p:cNvPr>
          <p:cNvCxnSpPr/>
          <p:nvPr/>
        </p:nvCxnSpPr>
        <p:spPr>
          <a:xfrm>
            <a:off x="1440873" y="1502288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8377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1353800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>
                <a:solidFill>
                  <a:schemeClr val="bg1">
                    <a:lumMod val="95000"/>
                  </a:schemeClr>
                </a:solidFill>
              </a:rPr>
              <a:t>Tema 3.- Principios básicos de la hidráulica</a:t>
            </a:r>
            <a:endParaRPr lang="es-MX" sz="54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53492"/>
            <a:ext cx="10515600" cy="3869480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Material extra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79427392-8612-48BD-8E5B-000FFCBA33BF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6C811096-9985-43CA-A78F-22AF056C1F88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D02ECE91-AB12-49E0-941D-009D79C5A34C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7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3958CC9A-DD80-439F-816C-AE4CA01962D6}"/>
              </a:ext>
            </a:extLst>
          </p:cNvPr>
          <p:cNvCxnSpPr/>
          <p:nvPr/>
        </p:nvCxnSpPr>
        <p:spPr>
          <a:xfrm>
            <a:off x="1071418" y="1862506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5239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9853"/>
            <a:ext cx="10515600" cy="1325563"/>
          </a:xfrm>
        </p:spPr>
        <p:txBody>
          <a:bodyPr>
            <a:noAutofit/>
          </a:bodyPr>
          <a:lstStyle/>
          <a:p>
            <a:pPr algn="ctr"/>
            <a:r>
              <a:rPr lang="es-ES" sz="5400" b="1" dirty="0">
                <a:solidFill>
                  <a:schemeClr val="bg1">
                    <a:lumMod val="95000"/>
                  </a:schemeClr>
                </a:solidFill>
              </a:rPr>
              <a:t>Tema 4 .- Nociones de hidráulica de canales</a:t>
            </a:r>
            <a:endParaRPr lang="es-MX" sz="5400" b="1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4545"/>
            <a:ext cx="10515600" cy="3883601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5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Material extra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20BA8014-CFE6-4FB9-8D9B-E4021C633576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E06636E1-843D-4010-9766-6CF22E7AC27A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873DFD3C-A72B-4780-BCA3-62AAFC21DBC7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7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CF1423A-DCA7-4CB3-A10F-BDF51F74C8FD}"/>
              </a:ext>
            </a:extLst>
          </p:cNvPr>
          <p:cNvCxnSpPr/>
          <p:nvPr/>
        </p:nvCxnSpPr>
        <p:spPr>
          <a:xfrm>
            <a:off x="838200" y="1875416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003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lvl="1" algn="ctr">
              <a:buSzPct val="75000"/>
              <a:buFont typeface="Wingdings" panose="05000000000000000000" pitchFamily="2" charset="2"/>
              <a:buChar char="§"/>
            </a:pPr>
            <a:r>
              <a:rPr lang="es-ES" sz="5400" dirty="0">
                <a:solidFill>
                  <a:schemeClr val="bg1">
                    <a:lumMod val="95000"/>
                  </a:schemeClr>
                </a:solidFill>
              </a:rPr>
              <a:t>Tema 5.- Aspectos generales de la hidrología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1400" y="3292764"/>
            <a:ext cx="10515600" cy="1196109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143A6DE3-56A2-46E0-A644-2C928A14EF6C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BAA13DFA-0BEE-422A-89CA-526473978785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D52CC5AE-1F77-43A5-9CEE-D763801DB70B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4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C784383-3E77-4BC5-BAA8-A1C33C919E23}"/>
              </a:ext>
            </a:extLst>
          </p:cNvPr>
          <p:cNvCxnSpPr/>
          <p:nvPr/>
        </p:nvCxnSpPr>
        <p:spPr>
          <a:xfrm>
            <a:off x="932873" y="1973343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689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>
              <a:buSzPct val="75000"/>
            </a:pPr>
            <a:r>
              <a:rPr lang="es-ES" sz="5400" dirty="0">
                <a:solidFill>
                  <a:schemeClr val="bg1">
                    <a:lumMod val="95000"/>
                  </a:schemeClr>
                </a:solidFill>
              </a:rPr>
              <a:t>Tema 6.- Cuenca hidrológica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84763"/>
            <a:ext cx="10515600" cy="2867891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Material extra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1D3FD3ED-2132-46F5-B378-53005F7BF78F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FF5F77C1-7689-408B-B345-9BE4974A1FDC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6C01828F-817D-4E17-B0A4-1D814114E6F8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6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C241C6AE-CF2B-4127-9743-A9526CEA19BD}"/>
              </a:ext>
            </a:extLst>
          </p:cNvPr>
          <p:cNvCxnSpPr/>
          <p:nvPr/>
        </p:nvCxnSpPr>
        <p:spPr>
          <a:xfrm>
            <a:off x="833582" y="1465342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589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279-3208-45D4-AD8E-560D7499E4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3200" y="365125"/>
            <a:ext cx="11150600" cy="1325563"/>
          </a:xfrm>
        </p:spPr>
        <p:txBody>
          <a:bodyPr>
            <a:noAutofit/>
          </a:bodyPr>
          <a:lstStyle/>
          <a:p>
            <a:pPr lvl="1" algn="ctr">
              <a:buSzPct val="75000"/>
            </a:pPr>
            <a:r>
              <a:rPr lang="es-ES" sz="5400" dirty="0">
                <a:solidFill>
                  <a:schemeClr val="bg1">
                    <a:lumMod val="95000"/>
                  </a:schemeClr>
                </a:solidFill>
              </a:rPr>
              <a:t>Tema 7.- Componentes del ciclo hidrológico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C5884A-0C65-4EEA-8E68-D48E6D27AD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24546"/>
            <a:ext cx="10515600" cy="2766290"/>
          </a:xfrm>
        </p:spPr>
        <p:txBody>
          <a:bodyPr>
            <a:noAutofit/>
          </a:bodyPr>
          <a:lstStyle/>
          <a:p>
            <a:pPr algn="ctr"/>
            <a:r>
              <a:rPr lang="es-ES" sz="6000" dirty="0">
                <a:solidFill>
                  <a:schemeClr val="bg1"/>
                </a:solidFill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Apuntes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3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Ejemplos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r>
              <a:rPr lang="es-ES" sz="6000" dirty="0">
                <a:solidFill>
                  <a:schemeClr val="bg1"/>
                </a:solidFill>
                <a:hlinkClick r:id="rId4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Ejercicios</a:t>
            </a:r>
            <a:endParaRPr lang="es-ES" sz="6000" dirty="0">
              <a:solidFill>
                <a:schemeClr val="bg1"/>
              </a:solidFill>
            </a:endParaRPr>
          </a:p>
          <a:p>
            <a:pPr algn="ctr"/>
            <a:endParaRPr lang="es-MX" sz="6000" dirty="0">
              <a:solidFill>
                <a:schemeClr val="bg1"/>
              </a:solidFill>
            </a:endParaRPr>
          </a:p>
        </p:txBody>
      </p:sp>
      <p:grpSp>
        <p:nvGrpSpPr>
          <p:cNvPr id="4" name="Grupo 3">
            <a:extLst>
              <a:ext uri="{FF2B5EF4-FFF2-40B4-BE49-F238E27FC236}">
                <a16:creationId xmlns:a16="http://schemas.microsoft.com/office/drawing/2014/main" id="{84CAE39A-45F3-48F2-925A-A57CC55C6251}"/>
              </a:ext>
            </a:extLst>
          </p:cNvPr>
          <p:cNvGrpSpPr/>
          <p:nvPr/>
        </p:nvGrpSpPr>
        <p:grpSpPr>
          <a:xfrm>
            <a:off x="9805176" y="5711343"/>
            <a:ext cx="923833" cy="945786"/>
            <a:chOff x="9805176" y="5711343"/>
            <a:chExt cx="923833" cy="945786"/>
          </a:xfrm>
        </p:grpSpPr>
        <p:sp>
          <p:nvSpPr>
            <p:cNvPr id="5" name="Lágrima 4">
              <a:extLst>
                <a:ext uri="{FF2B5EF4-FFF2-40B4-BE49-F238E27FC236}">
                  <a16:creationId xmlns:a16="http://schemas.microsoft.com/office/drawing/2014/main" id="{5D7D79AE-7C63-4D9E-AB22-470654E1B03A}"/>
                </a:ext>
              </a:extLst>
            </p:cNvPr>
            <p:cNvSpPr/>
            <p:nvPr/>
          </p:nvSpPr>
          <p:spPr>
            <a:xfrm rot="18783032">
              <a:off x="9794200" y="5722319"/>
              <a:ext cx="945786" cy="923833"/>
            </a:xfrm>
            <a:prstGeom prst="teardrop">
              <a:avLst>
                <a:gd name="adj" fmla="val 142277"/>
              </a:avLst>
            </a:prstGeom>
            <a:blipFill dpi="0"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6" name="CuadroTexto 5">
              <a:extLst>
                <a:ext uri="{FF2B5EF4-FFF2-40B4-BE49-F238E27FC236}">
                  <a16:creationId xmlns:a16="http://schemas.microsoft.com/office/drawing/2014/main" id="{4385EFC6-2826-453F-ABD6-B8DF258F76B5}"/>
                </a:ext>
              </a:extLst>
            </p:cNvPr>
            <p:cNvSpPr txBox="1"/>
            <p:nvPr/>
          </p:nvSpPr>
          <p:spPr>
            <a:xfrm>
              <a:off x="9893456" y="5924694"/>
              <a:ext cx="747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s-ES" b="1" dirty="0">
                  <a:hlinkClick r:id="rId6" action="ppaction://hlinksldjump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Inicio</a:t>
              </a:r>
              <a:endParaRPr lang="es-MX" b="1" dirty="0"/>
            </a:p>
          </p:txBody>
        </p:sp>
      </p:grpSp>
      <p:cxnSp>
        <p:nvCxnSpPr>
          <p:cNvPr id="7" name="Conector recto 6">
            <a:extLst>
              <a:ext uri="{FF2B5EF4-FFF2-40B4-BE49-F238E27FC236}">
                <a16:creationId xmlns:a16="http://schemas.microsoft.com/office/drawing/2014/main" id="{D41C6952-DBF8-4AF7-98CC-9EFD7A917869}"/>
              </a:ext>
            </a:extLst>
          </p:cNvPr>
          <p:cNvCxnSpPr/>
          <p:nvPr/>
        </p:nvCxnSpPr>
        <p:spPr>
          <a:xfrm>
            <a:off x="833582" y="2028761"/>
            <a:ext cx="10520218" cy="0"/>
          </a:xfrm>
          <a:prstGeom prst="line">
            <a:avLst/>
          </a:prstGeom>
          <a:ln w="127000" cmpd="dbl">
            <a:solidFill>
              <a:schemeClr val="accent4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161715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Tema_Hidrologia</Template>
  <TotalTime>114</TotalTime>
  <Words>178</Words>
  <Application>Microsoft Office PowerPoint</Application>
  <PresentationFormat>Panorámica</PresentationFormat>
  <Paragraphs>60</Paragraphs>
  <Slides>11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Wingdings</vt:lpstr>
      <vt:lpstr>Tema de Office</vt:lpstr>
      <vt:lpstr>HIDRÁULICA E HIDROLOGÍA</vt:lpstr>
      <vt:lpstr>Inicio</vt:lpstr>
      <vt:lpstr>Tema 1.- Propiedades de los líquidos</vt:lpstr>
      <vt:lpstr>Tema 2.- Hidrostática</vt:lpstr>
      <vt:lpstr>Tema 3.- Principios básicos de la hidráulica</vt:lpstr>
      <vt:lpstr>Tema 4 .- Nociones de hidráulica de canales</vt:lpstr>
      <vt:lpstr>Tema 5.- Aspectos generales de la hidrología</vt:lpstr>
      <vt:lpstr>Tema 6.- Cuenca hidrológica</vt:lpstr>
      <vt:lpstr>Tema 7.- Componentes del ciclo hidrológico</vt:lpstr>
      <vt:lpstr>Tema 8.- Relación lluvia – escurrimiento</vt:lpstr>
      <vt:lpstr>Tema 9.- Estudios topo - hidráulicos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HIDRÁULICA E HIDROLOGÍA</dc:title>
  <dc:creator>Sinai Mota</dc:creator>
  <cp:lastModifiedBy>Sinai Mota</cp:lastModifiedBy>
  <cp:revision>11</cp:revision>
  <dcterms:created xsi:type="dcterms:W3CDTF">2021-08-18T07:20:16Z</dcterms:created>
  <dcterms:modified xsi:type="dcterms:W3CDTF">2021-08-18T09:14:48Z</dcterms:modified>
</cp:coreProperties>
</file>

<file path=docProps/thumbnail.jpeg>
</file>